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5E94BC7-3619-41E6-9CEB-6BE6272DB195}" type="datetimeFigureOut">
              <a:rPr lang="it-IT" smtClean="0"/>
              <a:t>16/02/2019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FBC9A18-E19D-4B43-9B7C-AEA1DCACC05D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543800" cy="1524000"/>
          </a:xfrm>
        </p:spPr>
        <p:txBody>
          <a:bodyPr/>
          <a:lstStyle/>
          <a:p>
            <a:r>
              <a:rPr lang="it-IT" dirty="0" smtClean="0"/>
              <a:t>      </a:t>
            </a:r>
            <a:br>
              <a:rPr lang="it-IT" dirty="0" smtClean="0"/>
            </a:br>
            <a:r>
              <a:rPr lang="it-IT" dirty="0"/>
              <a:t> </a:t>
            </a:r>
            <a:r>
              <a:rPr lang="it-IT" dirty="0" smtClean="0"/>
              <a:t>     DEMOCRACY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6858000" cy="26642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IT IS </a:t>
            </a:r>
            <a:r>
              <a:rPr lang="en-US" sz="3600" dirty="0">
                <a:solidFill>
                  <a:schemeClr val="tx1"/>
                </a:solidFill>
              </a:rPr>
              <a:t>BASED ON </a:t>
            </a:r>
            <a:r>
              <a:rPr lang="en-US" sz="3600" dirty="0">
                <a:solidFill>
                  <a:schemeClr val="accent1"/>
                </a:solidFill>
              </a:rPr>
              <a:t>EQUALITY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AND </a:t>
            </a:r>
            <a:r>
              <a:rPr lang="en-US" sz="3600" dirty="0" smtClean="0">
                <a:solidFill>
                  <a:schemeClr val="accent1"/>
                </a:solidFill>
              </a:rPr>
              <a:t>FREEDOM</a:t>
            </a:r>
            <a:r>
              <a:rPr lang="en-US" sz="3600" dirty="0" smtClean="0">
                <a:solidFill>
                  <a:schemeClr val="tx1"/>
                </a:solidFill>
              </a:rPr>
              <a:t>, SO </a:t>
            </a:r>
            <a:r>
              <a:rPr lang="en-US" sz="3600" dirty="0">
                <a:solidFill>
                  <a:schemeClr val="tx1"/>
                </a:solidFill>
              </a:rPr>
              <a:t>EVERYBODY SHOULD HAVE THE SAME </a:t>
            </a:r>
            <a:r>
              <a:rPr lang="en-US" sz="3600" dirty="0" smtClean="0">
                <a:solidFill>
                  <a:schemeClr val="accent1"/>
                </a:solidFill>
              </a:rPr>
              <a:t>RIGHTS.</a:t>
            </a:r>
            <a:endParaRPr lang="it-IT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60840" cy="144705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latin typeface="Impact" pitchFamily="34" charset="0"/>
              </a:rPr>
              <a:t>DID DEMOCRACY REALLY EXIST IN ANCIENT ROME?</a:t>
            </a:r>
            <a:endParaRPr lang="it-IT" sz="4800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7416824" cy="864096"/>
          </a:xfrm>
        </p:spPr>
        <p:txBody>
          <a:bodyPr>
            <a:noAutofit/>
          </a:bodyPr>
          <a:lstStyle/>
          <a:p>
            <a:r>
              <a:rPr lang="it-IT" sz="3600" dirty="0" smtClean="0"/>
              <a:t>No, because there weren’t the same rights for everyone.</a:t>
            </a:r>
            <a:endParaRPr lang="it-IT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041658"/>
            <a:ext cx="2808312" cy="30697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16216" y="387950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Patricians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441914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</a:t>
            </a:r>
            <a:r>
              <a:rPr lang="it-IT" dirty="0" smtClean="0">
                <a:solidFill>
                  <a:schemeClr val="accent1"/>
                </a:solidFill>
              </a:rPr>
              <a:t>Knights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50131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</a:t>
            </a:r>
            <a:r>
              <a:rPr lang="it-IT" dirty="0" smtClean="0">
                <a:solidFill>
                  <a:schemeClr val="accent1"/>
                </a:solidFill>
              </a:rPr>
              <a:t>Plebeians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36196" y="56612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</a:t>
            </a:r>
            <a:r>
              <a:rPr lang="it-IT" dirty="0" smtClean="0">
                <a:solidFill>
                  <a:schemeClr val="accent1"/>
                </a:solidFill>
              </a:rPr>
              <a:t>Slaves</a:t>
            </a:r>
            <a:endParaRPr lang="it-IT" dirty="0">
              <a:solidFill>
                <a:schemeClr val="accent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79237"/>
            <a:ext cx="3640764" cy="249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6469082" cy="1467679"/>
          </a:xfrm>
        </p:spPr>
        <p:txBody>
          <a:bodyPr>
            <a:noAutofit/>
          </a:bodyPr>
          <a:lstStyle/>
          <a:p>
            <a:pPr algn="ctr"/>
            <a:r>
              <a:rPr lang="it-IT" i="1" dirty="0" smtClean="0"/>
              <a:t>SOCIAL SITUATION</a:t>
            </a:r>
            <a:endParaRPr lang="it-IT" i="1" dirty="0"/>
          </a:p>
        </p:txBody>
      </p:sp>
      <p:sp>
        <p:nvSpPr>
          <p:cNvPr id="4" name="Oval 3"/>
          <p:cNvSpPr/>
          <p:nvPr/>
        </p:nvSpPr>
        <p:spPr>
          <a:xfrm>
            <a:off x="693979" y="2074371"/>
            <a:ext cx="1923934" cy="1008112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smtClean="0">
                <a:solidFill>
                  <a:schemeClr val="tx1"/>
                </a:solidFill>
              </a:rPr>
              <a:t>Patricians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511930" y="3302528"/>
            <a:ext cx="288032" cy="7025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ounded Rectangle 13"/>
          <p:cNvSpPr/>
          <p:nvPr/>
        </p:nvSpPr>
        <p:spPr>
          <a:xfrm>
            <a:off x="459156" y="4149080"/>
            <a:ext cx="2528668" cy="16561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They were rich and they had privileges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65240" y="2074371"/>
            <a:ext cx="1944216" cy="1008112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</a:rPr>
              <a:t>Plebians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653880" y="3238902"/>
            <a:ext cx="288032" cy="7025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ounded Rectangle 16"/>
          <p:cNvSpPr/>
          <p:nvPr/>
        </p:nvSpPr>
        <p:spPr>
          <a:xfrm>
            <a:off x="3491880" y="4005063"/>
            <a:ext cx="2530152" cy="1800201"/>
          </a:xfrm>
          <a:prstGeom prst="roundRect">
            <a:avLst/>
          </a:prstGeom>
          <a:gradFill>
            <a:gsLst>
              <a:gs pos="61000">
                <a:srgbClr val="EEBAB5"/>
              </a:gs>
              <a:gs pos="0">
                <a:srgbClr val="FF0000"/>
              </a:gs>
              <a:gs pos="0">
                <a:srgbClr val="83A7C3"/>
              </a:gs>
              <a:gs pos="0">
                <a:srgbClr val="768FB9"/>
              </a:gs>
              <a:gs pos="0">
                <a:srgbClr val="83A7C3"/>
              </a:gs>
              <a:gs pos="0">
                <a:srgbClr val="FFFFFF"/>
              </a:gs>
              <a:gs pos="93667">
                <a:srgbClr val="B41313"/>
              </a:gs>
              <a:gs pos="83653">
                <a:srgbClr val="C33E3D"/>
              </a:gs>
              <a:gs pos="98000">
                <a:schemeClr val="accent1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They were excluded from most political rights but they were represented by TRIBUNS OF PLEBS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56606" y="2057670"/>
            <a:ext cx="1944216" cy="952940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</a:rPr>
              <a:t>Slaves</a:t>
            </a:r>
          </a:p>
          <a:p>
            <a:pPr algn="ctr"/>
            <a:r>
              <a:rPr lang="it-IT" i="1" dirty="0" smtClean="0">
                <a:solidFill>
                  <a:schemeClr val="tx1"/>
                </a:solidFill>
              </a:rPr>
              <a:t>(speaking objects)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7602700" y="3238902"/>
            <a:ext cx="252028" cy="6564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ounded Rectangle 19"/>
          <p:cNvSpPr/>
          <p:nvPr/>
        </p:nvSpPr>
        <p:spPr>
          <a:xfrm>
            <a:off x="6516216" y="3941437"/>
            <a:ext cx="2376263" cy="2151859"/>
          </a:xfrm>
          <a:prstGeom prst="roundRect">
            <a:avLst/>
          </a:prstGeom>
          <a:gradFill>
            <a:gsLst>
              <a:gs pos="65000">
                <a:srgbClr val="EEBAB5"/>
              </a:gs>
              <a:gs pos="0">
                <a:srgbClr val="FF0000"/>
              </a:gs>
              <a:gs pos="0">
                <a:srgbClr val="83A7C3"/>
              </a:gs>
              <a:gs pos="0">
                <a:srgbClr val="768FB9"/>
              </a:gs>
              <a:gs pos="0">
                <a:srgbClr val="83A7C3"/>
              </a:gs>
              <a:gs pos="0">
                <a:srgbClr val="FFFFFF"/>
              </a:gs>
              <a:gs pos="100000">
                <a:srgbClr val="B41313"/>
              </a:gs>
              <a:gs pos="100000">
                <a:srgbClr val="C33E3D"/>
              </a:gs>
              <a:gs pos="100000">
                <a:schemeClr val="accent1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They didn’t have any civil rights and they were treated as objects, in fact the slave was called </a:t>
            </a:r>
            <a:r>
              <a:rPr lang="en-US" b="1" i="1" dirty="0" err="1" smtClean="0">
                <a:solidFill>
                  <a:schemeClr val="tx1"/>
                </a:solidFill>
              </a:rPr>
              <a:t>instrumentum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semivocale</a:t>
            </a:r>
            <a:endParaRPr lang="it-IT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1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348880"/>
            <a:ext cx="5592959" cy="3830892"/>
          </a:xfrm>
        </p:spPr>
        <p:txBody>
          <a:bodyPr>
            <a:noAutofit/>
          </a:bodyPr>
          <a:lstStyle/>
          <a:p>
            <a:r>
              <a:rPr lang="en-US" sz="4000" dirty="0" smtClean="0"/>
              <a:t>SOME LATIN WRITERS MADE ROMAN PEOPLE THINK ABOUT SOME DEMOCRATIC  VALUES  SUCH AS</a:t>
            </a:r>
            <a:r>
              <a:rPr lang="en-US" sz="4000" dirty="0"/>
              <a:t> </a:t>
            </a:r>
            <a:r>
              <a:rPr lang="en-US" sz="4000" dirty="0" smtClean="0"/>
              <a:t>:</a:t>
            </a:r>
            <a:br>
              <a:rPr lang="en-US" sz="4000" dirty="0" smtClean="0"/>
            </a:br>
            <a:r>
              <a:rPr lang="en-US" sz="4000" dirty="0" smtClean="0"/>
              <a:t> - </a:t>
            </a:r>
            <a:r>
              <a:rPr lang="en-US" sz="4000" dirty="0" smtClean="0">
                <a:solidFill>
                  <a:schemeClr val="accent1"/>
                </a:solidFill>
              </a:rPr>
              <a:t>TOLERANCE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- </a:t>
            </a:r>
            <a:r>
              <a:rPr lang="en-US" sz="4000" dirty="0" smtClean="0">
                <a:solidFill>
                  <a:schemeClr val="accent1"/>
                </a:solidFill>
              </a:rPr>
              <a:t>HUMAN KINDNESS</a:t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-</a:t>
            </a:r>
            <a:r>
              <a:rPr lang="en-US" sz="4000" dirty="0" smtClean="0">
                <a:solidFill>
                  <a:schemeClr val="accent1"/>
                </a:solidFill>
              </a:rPr>
              <a:t> RESPECT  </a:t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-</a:t>
            </a:r>
            <a:r>
              <a:rPr lang="en-US" sz="4000" dirty="0" smtClean="0">
                <a:solidFill>
                  <a:schemeClr val="accent1"/>
                </a:solidFill>
              </a:rPr>
              <a:t> FREEDOM OF SPEECH AND OF THOUGHT .</a:t>
            </a:r>
            <a:endParaRPr lang="it-IT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320" y="3356992"/>
            <a:ext cx="1152128" cy="576064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699" y="620688"/>
            <a:ext cx="2843808" cy="1495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957" y="2780928"/>
            <a:ext cx="2487292" cy="280831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699792" y="6246411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j-lt"/>
              </a:rPr>
              <a:t>The so </a:t>
            </a:r>
            <a:r>
              <a:rPr lang="it-IT" sz="2800" dirty="0" err="1" smtClean="0">
                <a:latin typeface="+mj-lt"/>
              </a:rPr>
              <a:t>called</a:t>
            </a:r>
            <a:r>
              <a:rPr lang="it-IT" sz="2800" dirty="0" smtClean="0">
                <a:latin typeface="+mj-lt"/>
              </a:rPr>
              <a:t> </a:t>
            </a:r>
            <a:r>
              <a:rPr lang="it-IT" sz="2800" i="1" dirty="0" smtClean="0">
                <a:latin typeface="+mj-lt"/>
              </a:rPr>
              <a:t>HUMANITAS</a:t>
            </a:r>
            <a:endParaRPr lang="it-IT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59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113</TotalTime>
  <Words>115</Words>
  <Application>Microsoft Office PowerPoint</Application>
  <PresentationFormat>Presentazione su schermo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Impact</vt:lpstr>
      <vt:lpstr>Times New Roman</vt:lpstr>
      <vt:lpstr>NewsPrint</vt:lpstr>
      <vt:lpstr>             DEMOCRACY</vt:lpstr>
      <vt:lpstr>DID DEMOCRACY REALLY EXIST IN ANCIENT ROME?</vt:lpstr>
      <vt:lpstr>SOCIAL SITUATION</vt:lpstr>
      <vt:lpstr>SOME LATIN WRITERS MADE ROMAN PEOPLE THINK ABOUT SOME DEMOCRATIC  VALUES  SUCH AS :  - TOLERANCE  - HUMAN KINDNESS  - RESPECT    - FREEDOM OF SPEECH AND OF THOUGHT 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utente</dc:creator>
  <cp:lastModifiedBy>Rina Carfì</cp:lastModifiedBy>
  <cp:revision>15</cp:revision>
  <dcterms:created xsi:type="dcterms:W3CDTF">2018-10-15T13:25:50Z</dcterms:created>
  <dcterms:modified xsi:type="dcterms:W3CDTF">2019-02-16T11:51:52Z</dcterms:modified>
</cp:coreProperties>
</file>